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5"/>
  </p:notesMasterIdLst>
  <p:sldIdLst>
    <p:sldId id="256" r:id="rId2"/>
    <p:sldId id="335" r:id="rId3"/>
    <p:sldId id="337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1" r:id="rId18"/>
    <p:sldId id="350" r:id="rId19"/>
    <p:sldId id="352" r:id="rId20"/>
    <p:sldId id="353" r:id="rId21"/>
    <p:sldId id="354" r:id="rId22"/>
    <p:sldId id="355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75583" autoAdjust="0"/>
  </p:normalViewPr>
  <p:slideViewPr>
    <p:cSldViewPr snapToGrid="0" snapToObjects="1">
      <p:cViewPr varScale="1">
        <p:scale>
          <a:sx n="86" d="100"/>
          <a:sy n="8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E28E-0231-FF4A-9EFC-B738802657F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5C0CA-34B7-7341-8E94-0F953FB65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5C0CA-34B7-7341-8E94-0F953FB65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6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2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4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8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0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8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2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0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7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133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ran.r-project.org/doc/manuals/R-lang.html#Indexi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074" name="Picture 2" descr="Image result for R">
            <a:extLst>
              <a:ext uri="{FF2B5EF4-FFF2-40B4-BE49-F238E27FC236}">
                <a16:creationId xmlns:a16="http://schemas.microsoft.com/office/drawing/2014/main" id="{BC3F8C4A-D523-4207-9A04-3218AC5DD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r="1" b="1"/>
          <a:stretch/>
        </p:blipFill>
        <p:spPr bwMode="auto">
          <a:xfrm>
            <a:off x="453302" y="457200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136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6D89E-00A9-EF4A-A575-93E6D8385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Garamond" panose="02020404030301010803" pitchFamily="18" charset="0"/>
              </a:rPr>
              <a:t>Data Types and Structures in R</a:t>
            </a:r>
          </a:p>
        </p:txBody>
      </p:sp>
      <p:sp>
        <p:nvSpPr>
          <p:cNvPr id="3078" name="Rectangle 138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71AF9-BF91-7F49-8259-E5938EDA9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  <a:latin typeface="Garamond" panose="02020404030301010803" pitchFamily="18" charset="0"/>
              </a:rPr>
              <a:t>Session 16</a:t>
            </a:r>
          </a:p>
        </p:txBody>
      </p:sp>
    </p:spTree>
    <p:extLst>
      <p:ext uri="{BB962C8B-B14F-4D97-AF65-F5344CB8AC3E}">
        <p14:creationId xmlns:p14="http://schemas.microsoft.com/office/powerpoint/2010/main" val="369986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5747657"/>
            <a:ext cx="6650991" cy="691640"/>
          </a:xfrm>
        </p:spPr>
        <p:txBody>
          <a:bodyPr/>
          <a:lstStyle/>
          <a:p>
            <a:r>
              <a:rPr lang="en-US" dirty="0"/>
              <a:t>Sub-setting vectors ‘[‘ function.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CC57C-D17C-4BF0-A727-27FA245A2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76" r="63084" b="6105"/>
          <a:stretch/>
        </p:blipFill>
        <p:spPr>
          <a:xfrm>
            <a:off x="4227615" y="659306"/>
            <a:ext cx="6650991" cy="49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4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E7C8-AB20-4129-B399-18891729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Interlude for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F2A9-C482-495C-8125-002E2E6CA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117" y="4821381"/>
            <a:ext cx="6650991" cy="1574803"/>
          </a:xfrm>
        </p:spPr>
        <p:txBody>
          <a:bodyPr/>
          <a:lstStyle/>
          <a:p>
            <a:r>
              <a:rPr lang="en-US" dirty="0"/>
              <a:t>Store character data but only with a limited number of categories. Underlying them are numeric codes. Similar to STATA. </a:t>
            </a:r>
          </a:p>
          <a:p>
            <a:r>
              <a:rPr lang="en-US" dirty="0"/>
              <a:t>Have attributes known as ‘levels’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AD7E1-D024-4250-9EDF-6ACD1324A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Called categorical or class variables in other statistical programing languages.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4C000-5D1A-4510-BA75-4B13B6C1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14" r="43701" b="6492"/>
          <a:stretch/>
        </p:blipFill>
        <p:spPr>
          <a:xfrm>
            <a:off x="4275117" y="558140"/>
            <a:ext cx="6863938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E7C8-AB20-4129-B399-18891729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Interlude for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F2A9-C482-495C-8125-002E2E6CA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117" y="3550723"/>
            <a:ext cx="6650991" cy="2845462"/>
          </a:xfrm>
        </p:spPr>
        <p:txBody>
          <a:bodyPr/>
          <a:lstStyle/>
          <a:p>
            <a:r>
              <a:rPr lang="en-US" dirty="0"/>
              <a:t>Can’t add data to factor vectors unless a matching level already exists</a:t>
            </a:r>
          </a:p>
          <a:p>
            <a:r>
              <a:rPr lang="en-US" dirty="0"/>
              <a:t>First must add the level to the factor vector, then add level.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AD7E1-D024-4250-9EDF-6ACD1324A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Adding levels to factors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581FC-F5E2-4309-9E0F-BCE1374EC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28" r="43312" b="6734"/>
          <a:stretch/>
        </p:blipFill>
        <p:spPr>
          <a:xfrm>
            <a:off x="4275117" y="748144"/>
            <a:ext cx="7777517" cy="26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4030252"/>
            <a:ext cx="6650991" cy="240904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two dimensional – can be expanded as arrays to higher dimensions</a:t>
            </a:r>
          </a:p>
          <a:p>
            <a:r>
              <a:rPr lang="en-US" dirty="0"/>
              <a:t>Can hold only one data type</a:t>
            </a:r>
          </a:p>
          <a:p>
            <a:r>
              <a:rPr lang="en-US" dirty="0"/>
              <a:t>Created in a number of ways, but matrix(…, </a:t>
            </a:r>
            <a:r>
              <a:rPr lang="en-US" dirty="0" err="1"/>
              <a:t>nrow</a:t>
            </a:r>
            <a:r>
              <a:rPr lang="en-US" dirty="0"/>
              <a:t> = , </a:t>
            </a:r>
            <a:r>
              <a:rPr lang="en-US" dirty="0" err="1"/>
              <a:t>ncol</a:t>
            </a:r>
            <a:r>
              <a:rPr lang="en-US" dirty="0"/>
              <a:t> =) function is very common</a:t>
            </a:r>
          </a:p>
          <a:p>
            <a:r>
              <a:rPr lang="en-US" dirty="0"/>
              <a:t>IF you try to combine more than one data type R will try to find a datatype that can hold all entries. </a:t>
            </a:r>
          </a:p>
          <a:p>
            <a:r>
              <a:rPr lang="en-US" dirty="0"/>
              <a:t>Technically a matrix is a atomic vector with a dim() attribute.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b="1" dirty="0" err="1"/>
              <a:t>Matricies</a:t>
            </a:r>
            <a:endParaRPr lang="en-US" b="1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BF99E-2088-4632-A4C5-C43BB4AD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67" r="48672" b="6105"/>
          <a:stretch/>
        </p:blipFill>
        <p:spPr>
          <a:xfrm>
            <a:off x="4227616" y="590136"/>
            <a:ext cx="7497659" cy="2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5664370"/>
            <a:ext cx="6650991" cy="9624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Indexing/</a:t>
            </a:r>
            <a:r>
              <a:rPr lang="en-US" dirty="0" err="1"/>
              <a:t>subsetting</a:t>
            </a:r>
            <a:r>
              <a:rPr lang="en-US" dirty="0"/>
              <a:t> not unlike vectors but requires thinking in two dimensions</a:t>
            </a:r>
          </a:p>
          <a:p>
            <a:r>
              <a:rPr lang="en-US" dirty="0"/>
              <a:t>Can also have row and column names attributes which can be used.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b="1" dirty="0" err="1"/>
              <a:t>Matricies</a:t>
            </a:r>
            <a:endParaRPr lang="en-US" b="1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AFFAC-5A4F-4EE0-B791-0AC06A5B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6" r="43906" b="6105"/>
          <a:stretch/>
        </p:blipFill>
        <p:spPr>
          <a:xfrm>
            <a:off x="4467564" y="712419"/>
            <a:ext cx="5867061" cy="44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4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3512214"/>
            <a:ext cx="6650991" cy="3114578"/>
          </a:xfrm>
        </p:spPr>
        <p:txBody>
          <a:bodyPr>
            <a:normAutofit/>
          </a:bodyPr>
          <a:lstStyle/>
          <a:p>
            <a:r>
              <a:rPr lang="en-US" dirty="0"/>
              <a:t>Leaving one dimension empty returns all elements in that direction (e.g. all rows or all columns)</a:t>
            </a:r>
          </a:p>
          <a:p>
            <a:r>
              <a:rPr lang="en-US" dirty="0"/>
              <a:t>Sub-setting and indexing (like for almost all objects) can be used to rearrange, drop rows or columns.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b="1" dirty="0" err="1"/>
              <a:t>Matricies</a:t>
            </a:r>
            <a:endParaRPr lang="en-US" b="1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1F739-2453-4CC3-B42B-2BB354B6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39" r="47343" b="6389"/>
          <a:stretch/>
        </p:blipFill>
        <p:spPr>
          <a:xfrm>
            <a:off x="4343186" y="685800"/>
            <a:ext cx="6877264" cy="28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0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4718084"/>
            <a:ext cx="6650991" cy="19087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Lists are also ‘one-dimensional’. Like vectors. But can hold a mix of datatypes and structures (anything really)</a:t>
            </a:r>
          </a:p>
          <a:p>
            <a:r>
              <a:rPr lang="en-US" dirty="0"/>
              <a:t>Can also have a names attribute, creating a named list. </a:t>
            </a:r>
          </a:p>
          <a:p>
            <a:r>
              <a:rPr lang="en-US" dirty="0"/>
              <a:t>Viewing these in R studio can be helpful using the environment pane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b="1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90100-8648-4164-8932-21C97C66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718084"/>
            <a:ext cx="3031852" cy="1496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8706D-96F9-4F87-9506-F747FC7FB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06" r="45448" b="18611"/>
          <a:stretch/>
        </p:blipFill>
        <p:spPr>
          <a:xfrm>
            <a:off x="4227615" y="609600"/>
            <a:ext cx="6650991" cy="35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4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5184345"/>
            <a:ext cx="6650991" cy="14969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‘[[‘ function is most common indexing tool for lists. </a:t>
            </a:r>
          </a:p>
          <a:p>
            <a:r>
              <a:rPr lang="en-US" dirty="0">
                <a:hlinkClick r:id="rId2"/>
              </a:rPr>
              <a:t>https://cran.r-project.org/doc/manuals/R-lang.html#Indexing</a:t>
            </a:r>
            <a:r>
              <a:rPr lang="en-US" dirty="0"/>
              <a:t> gives some details about this and indexing in general in R</a:t>
            </a:r>
          </a:p>
          <a:p>
            <a:r>
              <a:rPr lang="en-US" dirty="0"/>
              <a:t>Can also use ‘$’ – more on this in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b="1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90100-8648-4164-8932-21C97C66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4718084"/>
            <a:ext cx="3031852" cy="1496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7442F-1D5E-4EB0-A3DF-781D59278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1" r="69429" b="42523"/>
          <a:stretch/>
        </p:blipFill>
        <p:spPr>
          <a:xfrm>
            <a:off x="4227616" y="619124"/>
            <a:ext cx="3727177" cy="1722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85EB7-DCA2-4FD5-969C-8347EBB62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17" r="57031" b="28318"/>
          <a:stretch/>
        </p:blipFill>
        <p:spPr>
          <a:xfrm>
            <a:off x="4227616" y="2399774"/>
            <a:ext cx="4878284" cy="2794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EC0B6-EEC2-4FB6-AFBC-B21D04A6B6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797" r="79063" b="6088"/>
          <a:stretch/>
        </p:blipFill>
        <p:spPr>
          <a:xfrm>
            <a:off x="9201150" y="3327091"/>
            <a:ext cx="2552700" cy="1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4533900"/>
            <a:ext cx="7640534" cy="214742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Data.frame</a:t>
            </a:r>
            <a:r>
              <a:rPr lang="en-US" dirty="0"/>
              <a:t> is R’s data structure that most resembles a STATA dataset or a SAS data set. </a:t>
            </a:r>
          </a:p>
          <a:p>
            <a:r>
              <a:rPr lang="en-US" dirty="0"/>
              <a:t>Think rows, columns, with observations typically in Rows and variables typically in columns. </a:t>
            </a:r>
          </a:p>
          <a:p>
            <a:r>
              <a:rPr lang="en-US" dirty="0"/>
              <a:t>Technically R’s </a:t>
            </a:r>
            <a:r>
              <a:rPr lang="en-US" dirty="0" err="1"/>
              <a:t>data.frame</a:t>
            </a:r>
            <a:r>
              <a:rPr lang="en-US" dirty="0"/>
              <a:t> is a named list, where each element of the list is a vector and all these vectors must be the same length. </a:t>
            </a:r>
          </a:p>
          <a:p>
            <a:r>
              <a:rPr lang="en-US" dirty="0"/>
              <a:t>This means it is a rectangular list, and that each element of the list can hold only one datatype.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b="1" dirty="0" err="1"/>
              <a:t>Data.frames</a:t>
            </a:r>
            <a:endParaRPr lang="en-US" b="1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FABC6-1610-4C01-B321-9FA7FD0A7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64" r="80078" b="43472"/>
          <a:stretch/>
        </p:blipFill>
        <p:spPr>
          <a:xfrm>
            <a:off x="6667500" y="642938"/>
            <a:ext cx="2743200" cy="37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3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b="1" dirty="0" err="1"/>
              <a:t>Data.frames</a:t>
            </a:r>
            <a:endParaRPr lang="en-US" b="1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2EDE4-51F7-42E7-BC6A-A89BC550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4486274"/>
            <a:ext cx="6650991" cy="2371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data.frame</a:t>
            </a:r>
            <a:r>
              <a:rPr lang="en-US" dirty="0"/>
              <a:t>(..., </a:t>
            </a:r>
            <a:r>
              <a:rPr lang="en-US" dirty="0" err="1"/>
              <a:t>row.names</a:t>
            </a:r>
            <a:r>
              <a:rPr lang="en-US" dirty="0"/>
              <a:t> = NULL, </a:t>
            </a:r>
            <a:r>
              <a:rPr lang="en-US" dirty="0" err="1"/>
              <a:t>check.rows</a:t>
            </a:r>
            <a:r>
              <a:rPr lang="en-US" dirty="0"/>
              <a:t> = FALSE,  </a:t>
            </a:r>
            <a:r>
              <a:rPr lang="en-US" dirty="0" err="1"/>
              <a:t>check.names</a:t>
            </a:r>
            <a:r>
              <a:rPr lang="en-US" dirty="0"/>
              <a:t> = TRUE, </a:t>
            </a:r>
            <a:r>
              <a:rPr lang="en-US" dirty="0" err="1"/>
              <a:t>fix.empty.names</a:t>
            </a:r>
            <a:r>
              <a:rPr lang="en-US" dirty="0"/>
              <a:t> = TRUE,           </a:t>
            </a:r>
            <a:r>
              <a:rPr lang="en-US" dirty="0" err="1"/>
              <a:t>stringsAsFactors</a:t>
            </a:r>
            <a:r>
              <a:rPr lang="en-US" dirty="0"/>
              <a:t> = </a:t>
            </a:r>
            <a:r>
              <a:rPr lang="en-US" dirty="0" err="1"/>
              <a:t>default.stringsAsFactors</a:t>
            </a:r>
            <a:r>
              <a:rPr lang="en-US" dirty="0"/>
              <a:t>()) function is one of the most common ways to create these</a:t>
            </a:r>
          </a:p>
          <a:p>
            <a:r>
              <a:rPr lang="en-US" dirty="0"/>
              <a:t>But also commonly made by functions that load data from files</a:t>
            </a:r>
          </a:p>
          <a:p>
            <a:r>
              <a:rPr lang="en-US" dirty="0"/>
              <a:t>The data() can be used to load R’s built in datasets. </a:t>
            </a:r>
          </a:p>
          <a:p>
            <a:r>
              <a:rPr lang="en-US" dirty="0"/>
              <a:t>Assigned like any other object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DABE5-C7C4-441A-A70A-20ACEFD20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6" r="50547" b="8180"/>
          <a:stretch/>
        </p:blipFill>
        <p:spPr>
          <a:xfrm>
            <a:off x="4286250" y="638175"/>
            <a:ext cx="7156201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BBCB-396E-4BED-9BE6-C7D989B3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264CF-1610-45B3-A442-EBEE6AB3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Sections – </a:t>
            </a:r>
          </a:p>
          <a:p>
            <a:r>
              <a:rPr lang="en-US" dirty="0"/>
              <a:t>Cleaning environment and console</a:t>
            </a:r>
          </a:p>
          <a:p>
            <a:r>
              <a:rPr lang="en-US" dirty="0"/>
              <a:t>Description – including description and dependencies</a:t>
            </a:r>
          </a:p>
          <a:p>
            <a:r>
              <a:rPr lang="en-US" dirty="0"/>
              <a:t>Loading of required libraries</a:t>
            </a:r>
          </a:p>
          <a:p>
            <a:r>
              <a:rPr lang="en-US" dirty="0"/>
              <a:t>Other options</a:t>
            </a:r>
          </a:p>
          <a:p>
            <a:r>
              <a:rPr lang="en-US" b="1" dirty="0"/>
              <a:t>Print date and store runtime</a:t>
            </a:r>
          </a:p>
          <a:p>
            <a:r>
              <a:rPr lang="en-US" dirty="0"/>
              <a:t>Print session info</a:t>
            </a:r>
          </a:p>
          <a:p>
            <a:r>
              <a:rPr lang="en-US" dirty="0"/>
              <a:t>Nest step is any user defined functions for this 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E0AB2-FBD4-4509-8033-5DCC82E3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419" y="5124450"/>
            <a:ext cx="6650991" cy="1838325"/>
          </a:xfrm>
        </p:spPr>
        <p:txBody>
          <a:bodyPr>
            <a:normAutofit/>
          </a:bodyPr>
          <a:lstStyle/>
          <a:p>
            <a:r>
              <a:rPr lang="en-US" b="1" dirty="0"/>
              <a:t>We’ll investigate these in more detail later.</a:t>
            </a:r>
          </a:p>
          <a:p>
            <a:r>
              <a:rPr lang="en-US" b="1" dirty="0"/>
              <a:t>Note here specifics of formatting # text ---- creates foldable sections</a:t>
            </a:r>
          </a:p>
          <a:p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8832B-109A-4FFC-AE9E-6D571E212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" t="13611" r="44219" b="23055"/>
          <a:stretch/>
        </p:blipFill>
        <p:spPr>
          <a:xfrm>
            <a:off x="4568419" y="664954"/>
            <a:ext cx="6553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b="1" dirty="0" err="1"/>
              <a:t>Data.frames</a:t>
            </a:r>
            <a:endParaRPr lang="en-US" b="1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2EDE4-51F7-42E7-BC6A-A89BC550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4486274"/>
            <a:ext cx="6650991" cy="2371725"/>
          </a:xfrm>
        </p:spPr>
        <p:txBody>
          <a:bodyPr>
            <a:normAutofit/>
          </a:bodyPr>
          <a:lstStyle/>
          <a:p>
            <a:r>
              <a:rPr lang="en-US" dirty="0"/>
              <a:t>Accessing and using info in data frames</a:t>
            </a:r>
          </a:p>
          <a:p>
            <a:pPr lvl="1"/>
            <a:r>
              <a:rPr lang="en-US" dirty="0"/>
              <a:t>Matrix type approach works using ‘[‘ – remember 2 dimensions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A4E2A-226A-4F8A-9C0D-D4B02A1F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78" r="44062" b="21527"/>
          <a:stretch/>
        </p:blipFill>
        <p:spPr>
          <a:xfrm>
            <a:off x="4314825" y="647700"/>
            <a:ext cx="7448550" cy="22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b="1" dirty="0" err="1"/>
              <a:t>Data.frames</a:t>
            </a:r>
            <a:endParaRPr lang="en-US" b="1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2EDE4-51F7-42E7-BC6A-A89BC550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4486274"/>
            <a:ext cx="6650991" cy="2371725"/>
          </a:xfrm>
        </p:spPr>
        <p:txBody>
          <a:bodyPr>
            <a:normAutofit/>
          </a:bodyPr>
          <a:lstStyle/>
          <a:p>
            <a:r>
              <a:rPr lang="en-US" dirty="0"/>
              <a:t>Accessing and using info in data frames</a:t>
            </a:r>
          </a:p>
          <a:p>
            <a:pPr lvl="1"/>
            <a:r>
              <a:rPr lang="en-US" dirty="0"/>
              <a:t>The ‘$’ function also will identify variables by character string or symbolic name and return all observations as a vector.</a:t>
            </a:r>
          </a:p>
          <a:p>
            <a:r>
              <a:rPr lang="en-US" dirty="0"/>
              <a:t>Data frames have attributes including names (column), class and sometimes row names.  	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3B31-D93B-415C-B483-FA7C30BD7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43047" b="5000"/>
          <a:stretch/>
        </p:blipFill>
        <p:spPr>
          <a:xfrm>
            <a:off x="4229100" y="685800"/>
            <a:ext cx="6943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b="1" dirty="0" err="1"/>
              <a:t>Data.frames</a:t>
            </a:r>
            <a:endParaRPr lang="en-US" b="1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2EDE4-51F7-42E7-BC6A-A89BC550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284" y="3757614"/>
            <a:ext cx="6650991" cy="23717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Accessing and using info in data frames</a:t>
            </a:r>
          </a:p>
          <a:p>
            <a:pPr lvl="1"/>
            <a:r>
              <a:rPr lang="en-US" dirty="0"/>
              <a:t>Since they are lists, they can be subset/indexed like lists as well. </a:t>
            </a:r>
          </a:p>
          <a:p>
            <a:r>
              <a:rPr lang="en-US" dirty="0"/>
              <a:t>Generally you will see objects often subset using numeric indices. </a:t>
            </a:r>
          </a:p>
          <a:p>
            <a:r>
              <a:rPr lang="en-US" dirty="0"/>
              <a:t>We must be very careful here, similarly to using OBS = XXX SAS or IN  XXX in STATA the numeric index can easily be misaligned if the object gets sorted in different order. </a:t>
            </a:r>
          </a:p>
          <a:p>
            <a:pPr lvl="1"/>
            <a:r>
              <a:rPr lang="en-US" dirty="0"/>
              <a:t>Where possible </a:t>
            </a:r>
            <a:r>
              <a:rPr lang="en-US" dirty="0" err="1"/>
              <a:t>subsetting</a:t>
            </a:r>
            <a:r>
              <a:rPr lang="en-US" dirty="0"/>
              <a:t> and indexing via names is generally more ‘reproducible’, ‘transferable’ and readable by humans.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10FE8-3859-46CA-98D2-C100164D1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73" r="43281" b="7639"/>
          <a:stretch/>
        </p:blipFill>
        <p:spPr>
          <a:xfrm>
            <a:off x="4238625" y="728662"/>
            <a:ext cx="7692724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4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Note on Missing </a:t>
            </a:r>
            <a:r>
              <a:rPr lang="en-US" dirty="0" err="1"/>
              <a:t>DAta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NA</a:t>
            </a:r>
          </a:p>
          <a:p>
            <a:endParaRPr lang="en-US" dirty="0"/>
          </a:p>
          <a:p>
            <a:r>
              <a:rPr lang="en-US" dirty="0" err="1"/>
              <a:t>NaN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C2EDE4-51F7-42E7-BC6A-A89BC550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284" y="276226"/>
            <a:ext cx="6650991" cy="5853114"/>
          </a:xfrm>
        </p:spPr>
        <p:txBody>
          <a:bodyPr>
            <a:normAutofit/>
          </a:bodyPr>
          <a:lstStyle/>
          <a:p>
            <a:r>
              <a:rPr lang="en-US" dirty="0"/>
              <a:t>R’s native missing designation is NA.</a:t>
            </a:r>
          </a:p>
          <a:p>
            <a:pPr lvl="1"/>
            <a:r>
              <a:rPr lang="en-US" dirty="0"/>
              <a:t>Stands for not available.</a:t>
            </a:r>
          </a:p>
          <a:p>
            <a:pPr lvl="1"/>
            <a:r>
              <a:rPr lang="en-US" dirty="0"/>
              <a:t>You will obviously encounter similar problems when encountering 99 or other types of missing codes as in SAS, STATA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pPr lvl="1"/>
            <a:r>
              <a:rPr lang="en-US" dirty="0"/>
              <a:t>The is.na() function is critical for testing if data is missing, it returns a logical value ‘TRUE or FALSE’ if a data element is NA.</a:t>
            </a:r>
          </a:p>
          <a:p>
            <a:pPr lvl="1"/>
            <a:r>
              <a:rPr lang="en-US" dirty="0"/>
              <a:t>Frequently functions have a ‘na.rm = logical’ argument, which is needed to tell the function how to handle missing data. </a:t>
            </a:r>
          </a:p>
          <a:p>
            <a:pPr lvl="1"/>
            <a:r>
              <a:rPr lang="en-US" dirty="0"/>
              <a:t>Well deal with this in cleaning and </a:t>
            </a:r>
            <a:r>
              <a:rPr lang="en-US"/>
              <a:t>summarizing data more. 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 is not the same as </a:t>
            </a:r>
            <a:r>
              <a:rPr lang="en-US" dirty="0" err="1"/>
              <a:t>NaN</a:t>
            </a:r>
            <a:r>
              <a:rPr lang="en-US" dirty="0"/>
              <a:t> which is ‘Not a Number’ and results when you try (for instance) to divide by Zero or do other mathematical operations that return nonsense. </a:t>
            </a:r>
          </a:p>
        </p:txBody>
      </p:sp>
    </p:spTree>
    <p:extLst>
      <p:ext uri="{BB962C8B-B14F-4D97-AF65-F5344CB8AC3E}">
        <p14:creationId xmlns:p14="http://schemas.microsoft.com/office/powerpoint/2010/main" val="327327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D5A6-09BD-4549-8EAC-E5C9864D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and Assignment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C4710-B9F2-4C39-B781-B464AA88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29" t="36828" r="39955" b="25085"/>
          <a:stretch/>
        </p:blipFill>
        <p:spPr>
          <a:xfrm>
            <a:off x="4270171" y="546264"/>
            <a:ext cx="3389414" cy="32538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48782-44A2-4240-8A25-CD6ECC540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CF132-FA7C-4B42-B5AA-6AC67B8E3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7" t="28225" r="43019" b="23117"/>
          <a:stretch/>
        </p:blipFill>
        <p:spPr>
          <a:xfrm>
            <a:off x="8811489" y="641268"/>
            <a:ext cx="2778827" cy="392387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BE2BE-93E0-4831-88B7-EE354F7BB9F4}"/>
              </a:ext>
            </a:extLst>
          </p:cNvPr>
          <p:cNvSpPr txBox="1">
            <a:spLocks/>
          </p:cNvSpPr>
          <p:nvPr/>
        </p:nvSpPr>
        <p:spPr>
          <a:xfrm>
            <a:off x="4568419" y="4043548"/>
            <a:ext cx="7623581" cy="281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Assignment in R </a:t>
            </a:r>
          </a:p>
          <a:p>
            <a:pPr lvl="1"/>
            <a:r>
              <a:rPr lang="en-US" b="1" dirty="0"/>
              <a:t> Best practices is to use ‘&lt;-’</a:t>
            </a:r>
          </a:p>
          <a:p>
            <a:pPr lvl="1"/>
            <a:r>
              <a:rPr lang="en-US" b="1" dirty="0"/>
              <a:t>= single equals sign also works. </a:t>
            </a:r>
          </a:p>
          <a:p>
            <a:pPr lvl="1"/>
            <a:endParaRPr lang="en-US" b="1" dirty="0"/>
          </a:p>
          <a:p>
            <a:r>
              <a:rPr lang="en-US" b="1" dirty="0"/>
              <a:t> Always assign left to right:</a:t>
            </a:r>
          </a:p>
          <a:p>
            <a:pPr lvl="1"/>
            <a:r>
              <a:rPr lang="en-US" b="1" dirty="0"/>
              <a:t>X &lt;- 42</a:t>
            </a:r>
          </a:p>
          <a:p>
            <a:pPr lvl="1"/>
            <a:r>
              <a:rPr lang="en-US" b="1" dirty="0"/>
              <a:t>Read the above as “X takes the value 42”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6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E9E-2CD6-4399-BC8D-97A72A4E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940F51-1B93-4124-92D6-5326BE5AD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932" r="64235" b="6041"/>
          <a:stretch/>
        </p:blipFill>
        <p:spPr>
          <a:xfrm>
            <a:off x="4235595" y="760021"/>
            <a:ext cx="7688103" cy="31469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98FB-2228-4D86-9573-235E6645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Character</a:t>
            </a:r>
          </a:p>
          <a:p>
            <a:r>
              <a:rPr lang="en-US" dirty="0"/>
              <a:t>Numeric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Logical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6FD26-96BB-40C7-AB78-C14E0A6A2C75}"/>
              </a:ext>
            </a:extLst>
          </p:cNvPr>
          <p:cNvSpPr txBox="1">
            <a:spLocks/>
          </p:cNvSpPr>
          <p:nvPr/>
        </p:nvSpPr>
        <p:spPr>
          <a:xfrm>
            <a:off x="4354663" y="4205287"/>
            <a:ext cx="6650991" cy="183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Strings</a:t>
            </a:r>
          </a:p>
          <a:p>
            <a:r>
              <a:rPr lang="en-US" b="1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9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E9E-2CD6-4399-BC8D-97A72A4E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98FB-2228-4D86-9573-235E6645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Character</a:t>
            </a:r>
          </a:p>
          <a:p>
            <a:r>
              <a:rPr lang="en-US" b="1" dirty="0"/>
              <a:t>Numeric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Logical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6FD26-96BB-40C7-AB78-C14E0A6A2C75}"/>
              </a:ext>
            </a:extLst>
          </p:cNvPr>
          <p:cNvSpPr txBox="1">
            <a:spLocks/>
          </p:cNvSpPr>
          <p:nvPr/>
        </p:nvSpPr>
        <p:spPr>
          <a:xfrm>
            <a:off x="4449665" y="5009222"/>
            <a:ext cx="6650991" cy="183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Floating point numeric values</a:t>
            </a:r>
          </a:p>
          <a:p>
            <a:r>
              <a:rPr lang="en-US" b="1" dirty="0"/>
              <a:t>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5F401-B722-4212-BC70-CFFDAA262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44" r="90270" b="6140"/>
          <a:stretch/>
        </p:blipFill>
        <p:spPr>
          <a:xfrm>
            <a:off x="4354662" y="570015"/>
            <a:ext cx="3138668" cy="45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E9E-2CD6-4399-BC8D-97A72A4E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98FB-2228-4D86-9573-235E6645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Character</a:t>
            </a:r>
          </a:p>
          <a:p>
            <a:r>
              <a:rPr lang="en-US" dirty="0"/>
              <a:t>Numeric</a:t>
            </a:r>
          </a:p>
          <a:p>
            <a:r>
              <a:rPr lang="en-US" b="1" dirty="0"/>
              <a:t>Integer</a:t>
            </a:r>
          </a:p>
          <a:p>
            <a:r>
              <a:rPr lang="en-US" dirty="0"/>
              <a:t>Logical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6FD26-96BB-40C7-AB78-C14E0A6A2C75}"/>
              </a:ext>
            </a:extLst>
          </p:cNvPr>
          <p:cNvSpPr txBox="1">
            <a:spLocks/>
          </p:cNvSpPr>
          <p:nvPr/>
        </p:nvSpPr>
        <p:spPr>
          <a:xfrm>
            <a:off x="4449665" y="5009222"/>
            <a:ext cx="6650991" cy="183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r>
              <a:rPr lang="en-US" b="1" dirty="0"/>
              <a:t>Note the L following the number in initial variable creation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31C3B-AC9C-4695-A0EF-BF327B1D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1" r="90065" b="6313"/>
          <a:stretch/>
        </p:blipFill>
        <p:spPr>
          <a:xfrm>
            <a:off x="4263242" y="605641"/>
            <a:ext cx="3031852" cy="43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E9E-2CD6-4399-BC8D-97A72A4E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98FB-2228-4D86-9573-235E6645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Character</a:t>
            </a:r>
          </a:p>
          <a:p>
            <a:r>
              <a:rPr lang="en-US" dirty="0"/>
              <a:t>Numeric</a:t>
            </a:r>
          </a:p>
          <a:p>
            <a:r>
              <a:rPr lang="en-US" dirty="0"/>
              <a:t>Integer</a:t>
            </a:r>
          </a:p>
          <a:p>
            <a:r>
              <a:rPr lang="en-US" b="1" dirty="0"/>
              <a:t>Logical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6FD26-96BB-40C7-AB78-C14E0A6A2C75}"/>
              </a:ext>
            </a:extLst>
          </p:cNvPr>
          <p:cNvSpPr txBox="1">
            <a:spLocks/>
          </p:cNvSpPr>
          <p:nvPr/>
        </p:nvSpPr>
        <p:spPr>
          <a:xfrm>
            <a:off x="4449665" y="5009222"/>
            <a:ext cx="6650991" cy="183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r>
              <a:rPr lang="en-US" b="1" dirty="0"/>
              <a:t>TRUE or FALSE </a:t>
            </a:r>
          </a:p>
          <a:p>
            <a:r>
              <a:rPr lang="en-US" b="1" dirty="0"/>
              <a:t>Can also contain NA - not available.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C1F8E-1736-4863-886F-37080277C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25" r="89675" b="6660"/>
          <a:stretch/>
        </p:blipFill>
        <p:spPr>
          <a:xfrm>
            <a:off x="4251365" y="641267"/>
            <a:ext cx="3325091" cy="45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E9E-2CD6-4399-BC8D-97A72A4E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98FB-2228-4D86-9573-235E66454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Character</a:t>
            </a:r>
          </a:p>
          <a:p>
            <a:r>
              <a:rPr lang="en-US" dirty="0"/>
              <a:t>Numeric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Logical</a:t>
            </a:r>
          </a:p>
          <a:p>
            <a:r>
              <a:rPr lang="en-US" b="1" dirty="0"/>
              <a:t>Complex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6FD26-96BB-40C7-AB78-C14E0A6A2C75}"/>
              </a:ext>
            </a:extLst>
          </p:cNvPr>
          <p:cNvSpPr txBox="1">
            <a:spLocks/>
          </p:cNvSpPr>
          <p:nvPr/>
        </p:nvSpPr>
        <p:spPr>
          <a:xfrm>
            <a:off x="4449665" y="5009222"/>
            <a:ext cx="6650991" cy="1838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r>
              <a:rPr lang="en-US" b="1" dirty="0"/>
              <a:t>Real and imaginary parts.</a:t>
            </a:r>
          </a:p>
          <a:p>
            <a:r>
              <a:rPr lang="en-US" b="1" dirty="0"/>
              <a:t>We wont use these here, nor will we use ‘raw’ R’s sixth datatype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1D53D-EF8B-4267-A160-E844C716E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10" r="88506" b="5274"/>
          <a:stretch/>
        </p:blipFill>
        <p:spPr>
          <a:xfrm>
            <a:off x="4227615" y="653143"/>
            <a:ext cx="3871356" cy="47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E7DD-46AC-4BC5-B36C-073B497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EEEDD-613F-4C12-8EAE-D9641B1C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616" y="4030252"/>
            <a:ext cx="6650991" cy="2409045"/>
          </a:xfrm>
        </p:spPr>
        <p:txBody>
          <a:bodyPr/>
          <a:lstStyle/>
          <a:p>
            <a:r>
              <a:rPr lang="en-US" dirty="0"/>
              <a:t>One dimensional </a:t>
            </a:r>
          </a:p>
          <a:p>
            <a:r>
              <a:rPr lang="en-US" dirty="0"/>
              <a:t>Can hold only one data type</a:t>
            </a:r>
          </a:p>
          <a:p>
            <a:r>
              <a:rPr lang="en-US" dirty="0"/>
              <a:t>Created in a number of ways, but c() function is very common</a:t>
            </a:r>
          </a:p>
          <a:p>
            <a:r>
              <a:rPr lang="en-US" dirty="0"/>
              <a:t>IF you try to c() more than one data type R will try to find a datatype that can hold all entries.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F5B26-7C55-48F0-AF42-E6742609E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Atomic Vectors</a:t>
            </a:r>
          </a:p>
          <a:p>
            <a:r>
              <a:rPr lang="en-US" dirty="0"/>
              <a:t>Lists</a:t>
            </a:r>
          </a:p>
          <a:p>
            <a:r>
              <a:rPr lang="en-US" dirty="0" err="1"/>
              <a:t>Matricies</a:t>
            </a:r>
            <a:endParaRPr lang="en-US" dirty="0"/>
          </a:p>
          <a:p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Factors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E1122-27B4-4ED6-982E-1A4E06FE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73" r="43604" b="4589"/>
          <a:stretch/>
        </p:blipFill>
        <p:spPr>
          <a:xfrm>
            <a:off x="3799709" y="697361"/>
            <a:ext cx="7682527" cy="26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1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1135</Words>
  <Application>Microsoft Office PowerPoint</Application>
  <PresentationFormat>Widescreen</PresentationFormat>
  <Paragraphs>195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Garamond</vt:lpstr>
      <vt:lpstr>Gill Sans MT</vt:lpstr>
      <vt:lpstr>Wingdings 2</vt:lpstr>
      <vt:lpstr>DividendVTI</vt:lpstr>
      <vt:lpstr>Data Types and Structures in R</vt:lpstr>
      <vt:lpstr>Preamble</vt:lpstr>
      <vt:lpstr>Operators and Assignment</vt:lpstr>
      <vt:lpstr>Data types</vt:lpstr>
      <vt:lpstr>Data types</vt:lpstr>
      <vt:lpstr>Data types</vt:lpstr>
      <vt:lpstr>Data types</vt:lpstr>
      <vt:lpstr>Data types</vt:lpstr>
      <vt:lpstr>DATA STRUCTURES</vt:lpstr>
      <vt:lpstr>DATA STRUCTURES</vt:lpstr>
      <vt:lpstr>An Interlude for FACTORS</vt:lpstr>
      <vt:lpstr>An Interlude for FACTORS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DATA STRUCTURES</vt:lpstr>
      <vt:lpstr>A Final Note on Missing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and RStudio INTERFACE</dc:title>
  <dc:creator>Yukich, Joshua O</dc:creator>
  <cp:lastModifiedBy>Joshua Yukich</cp:lastModifiedBy>
  <cp:revision>34</cp:revision>
  <dcterms:created xsi:type="dcterms:W3CDTF">2019-08-29T02:23:49Z</dcterms:created>
  <dcterms:modified xsi:type="dcterms:W3CDTF">2020-07-23T04:16:57Z</dcterms:modified>
</cp:coreProperties>
</file>